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70" r:id="rId4"/>
    <p:sldId id="258" r:id="rId5"/>
    <p:sldId id="275" r:id="rId6"/>
    <p:sldId id="272" r:id="rId7"/>
    <p:sldId id="273" r:id="rId8"/>
    <p:sldId id="274" r:id="rId9"/>
    <p:sldId id="263" r:id="rId10"/>
    <p:sldId id="276" r:id="rId11"/>
    <p:sldId id="264" r:id="rId12"/>
    <p:sldId id="265" r:id="rId13"/>
    <p:sldId id="278" r:id="rId14"/>
    <p:sldId id="268" r:id="rId15"/>
    <p:sldId id="269" r:id="rId16"/>
    <p:sldId id="267" r:id="rId17"/>
    <p:sldId id="27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ECD5-1FF5-4F93-BF25-68C31601909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EC3CB-02B8-4F6A-B39B-5810356C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PPT I used during my</a:t>
            </a:r>
            <a:r>
              <a:rPr lang="en-US" baseline="0" dirty="0" smtClean="0"/>
              <a:t> thesis proposal.  I have added notes in the comment section to clarify and explain the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C231-E644-4101-8338-6B2E377FB1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time-frequency</a:t>
            </a:r>
            <a:r>
              <a:rPr lang="en-US" baseline="0" dirty="0" smtClean="0"/>
              <a:t> method of noise cancellation is the second method previously used.  In this scheme both records (left top and bottom) are transformed using the Gabor transform.  A null mask is made from the microphone spectrum (center bottom).  The mask creates a 0 wherever the microphone spectrum exceeds a certain value and remains a 1 where it remains low.  This effectively highlights the air noise with a 0 mask.  This mask is multiplied by the geophone spectrum (center top) to remove the air noise.  The spectrum is inverted back to the time domain to produce a filtered geophone record (right).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method is effective, but has only been applied as a post processing step.  It seems unfeasible to perform this type of filtering in real time at the geophone.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AB768-8678-4D32-895E-F877DA93BC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0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57BC-0F97-4252-BC15-A7142C1C186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D21C-76EC-4EB2-B356-14C9AFB9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en-US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Microphone</a:t>
            </a:r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 suppression of air-blast noise on geophones</a:t>
            </a:r>
            <a:endParaRPr lang="en-US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Nathan </a:t>
            </a:r>
            <a:r>
              <a:rPr lang="en-US" sz="2400" dirty="0" smtClean="0">
                <a:solidFill>
                  <a:schemeClr val="bg1"/>
                </a:solidFill>
              </a:rPr>
              <a:t>Babcock and Robert  R. Stewart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Department of Earth and Atmospheric Sciences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University of Houston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19218" y="1143000"/>
            <a:ext cx="8915397" cy="69746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9216" y="1839853"/>
            <a:ext cx="8915399" cy="4713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Air-noise 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and geophones</a:t>
            </a:r>
            <a:endParaRPr lang="en-US" sz="36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3998" y="1260901"/>
            <a:ext cx="27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Angular relationship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19" idx="1"/>
            <a:endCxn id="19" idx="3"/>
          </p:cNvCxnSpPr>
          <p:nvPr/>
        </p:nvCxnSpPr>
        <p:spPr>
          <a:xfrm>
            <a:off x="119216" y="4196527"/>
            <a:ext cx="8915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388" y="1913467"/>
            <a:ext cx="202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component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48200" y="1889555"/>
            <a:ext cx="151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Microphone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77388" y="4267200"/>
            <a:ext cx="183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Inline component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cxnSp>
        <p:nvCxnSpPr>
          <p:cNvPr id="59" name="Straight Connector 58"/>
          <p:cNvCxnSpPr>
            <a:stCxn id="19" idx="0"/>
            <a:endCxn id="19" idx="2"/>
          </p:cNvCxnSpPr>
          <p:nvPr/>
        </p:nvCxnSpPr>
        <p:spPr>
          <a:xfrm>
            <a:off x="4576916" y="1839853"/>
            <a:ext cx="0" cy="4713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 descr="C:\Users\Nathan\Desktop\AGL Day docs\vert-response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3467"/>
            <a:ext cx="2414587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Nathan\Desktop\AGL Day docs\mic-resp-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4525"/>
            <a:ext cx="24320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Nathan\Desktop\AGL Day docs\iline-resp-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270375"/>
            <a:ext cx="24257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Nathan\Desktop\AGL Day docs\xline-resp-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46221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648199" y="4266380"/>
            <a:ext cx="2161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Crossline component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266" y="3810000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~210°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38308" y="6183868"/>
            <a:ext cx="237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~0° &amp; 180</a:t>
            </a:r>
            <a:r>
              <a:rPr lang="en-US" dirty="0"/>
              <a:t> 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58933" y="6135688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~270°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658526" y="3747775"/>
            <a:ext cx="16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Omnidirectional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19218" y="1143000"/>
            <a:ext cx="8915397" cy="69746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9216" y="1839853"/>
            <a:ext cx="8915399" cy="4713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Air-noise 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and geophones</a:t>
            </a:r>
            <a:endParaRPr lang="en-US" sz="36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3998" y="1260901"/>
            <a:ext cx="27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Angular relationship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19" idx="1"/>
            <a:endCxn id="19" idx="3"/>
          </p:cNvCxnSpPr>
          <p:nvPr/>
        </p:nvCxnSpPr>
        <p:spPr>
          <a:xfrm>
            <a:off x="119216" y="4196527"/>
            <a:ext cx="8915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388" y="1913467"/>
            <a:ext cx="202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component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48200" y="1889555"/>
            <a:ext cx="151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Microphone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77388" y="4267200"/>
            <a:ext cx="183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Inline component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cxnSp>
        <p:nvCxnSpPr>
          <p:cNvPr id="59" name="Straight Connector 58"/>
          <p:cNvCxnSpPr>
            <a:stCxn id="19" idx="0"/>
            <a:endCxn id="19" idx="2"/>
          </p:cNvCxnSpPr>
          <p:nvPr/>
        </p:nvCxnSpPr>
        <p:spPr>
          <a:xfrm>
            <a:off x="4576916" y="1839853"/>
            <a:ext cx="0" cy="4713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 descr="C:\Users\Nathan\Desktop\AGL Day docs\vert-response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3467"/>
            <a:ext cx="2414587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Nathan\Desktop\AGL Day docs\mic-resp-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4525"/>
            <a:ext cx="24320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Nathan\Desktop\AGL Day docs\iline-resp-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270375"/>
            <a:ext cx="24257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Nathan\Desktop\AGL Day docs\xline-resp-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46221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648199" y="4266380"/>
            <a:ext cx="2161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Crossline component</a:t>
            </a:r>
          </a:p>
          <a:p>
            <a:r>
              <a:rPr lang="en-US" dirty="0" smtClean="0"/>
              <a:t>RMS response</a:t>
            </a:r>
            <a:endParaRPr lang="en-US" dirty="0"/>
          </a:p>
        </p:txBody>
      </p:sp>
      <p:pic>
        <p:nvPicPr>
          <p:cNvPr id="4113" name="Picture 17" descr="C:\Users\Nathan\Desktop\AGL Day docs\geop-inter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78" y="765175"/>
            <a:ext cx="3492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6266" y="3810000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~210°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38308" y="6183868"/>
            <a:ext cx="237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~0° &amp; 180</a:t>
            </a:r>
            <a:r>
              <a:rPr lang="en-US" dirty="0"/>
              <a:t> 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58933" y="6135688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~270°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658526" y="3747775"/>
            <a:ext cx="16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Omnidirectional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19218" y="1143000"/>
            <a:ext cx="8915397" cy="69746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9216" y="1839853"/>
            <a:ext cx="8915399" cy="4713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Air-noise 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and geophones</a:t>
            </a:r>
            <a:endParaRPr lang="en-US" sz="36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3998" y="1260901"/>
            <a:ext cx="304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 relationship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19" idx="1"/>
            <a:endCxn id="19" idx="3"/>
          </p:cNvCxnSpPr>
          <p:nvPr/>
        </p:nvCxnSpPr>
        <p:spPr>
          <a:xfrm>
            <a:off x="119216" y="4196527"/>
            <a:ext cx="8915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9" idx="0"/>
            <a:endCxn id="19" idx="2"/>
          </p:cNvCxnSpPr>
          <p:nvPr/>
        </p:nvCxnSpPr>
        <p:spPr>
          <a:xfrm>
            <a:off x="4576916" y="1839853"/>
            <a:ext cx="0" cy="4713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 descr="C:\Users\Nathan\Desktop\AGL Day docs\amplitude ch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4520"/>
            <a:ext cx="8588375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19200"/>
            <a:ext cx="8229600" cy="92333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Filtering in the time-frequency domain (Gabor filter)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null mask from microphone record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Multiply geophone record by null mask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kern="1200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  <a:latin typeface="+mj-lt"/>
                <a:ea typeface="+mj-ea"/>
                <a:cs typeface="+mj-cs"/>
              </a:rPr>
              <a:t>Filter methods: previous work</a:t>
            </a:r>
            <a:endParaRPr lang="en-US" sz="4400" b="1" kern="1200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C:\Users\Nathan\Desktop\THESIS\proposal\figure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2530"/>
            <a:ext cx="8229600" cy="3914016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6565001" y="6033546"/>
            <a:ext cx="2121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(After </a:t>
            </a:r>
            <a:r>
              <a:rPr lang="en-US" dirty="0" err="1" smtClean="0"/>
              <a:t>Alcudia</a:t>
            </a:r>
            <a:r>
              <a:rPr lang="en-US" dirty="0" smtClean="0"/>
              <a:t>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Filter </a:t>
            </a:r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method: </a:t>
            </a:r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real-time</a:t>
            </a:r>
            <a:endParaRPr lang="en-US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pic>
        <p:nvPicPr>
          <p:cNvPr id="9218" name="Picture 2" descr="C:\Users\Nathan\Desktop\AGL Day docs\RT-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98575"/>
            <a:ext cx="8612187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Filter </a:t>
            </a:r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method: </a:t>
            </a:r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post-processing</a:t>
            </a:r>
            <a:endParaRPr lang="en-US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pic>
        <p:nvPicPr>
          <p:cNvPr id="10242" name="Picture 2" descr="C:\Users\Nathan\Desktop\AGL Day docs\PP-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95400"/>
            <a:ext cx="8612187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Filter methods: results</a:t>
            </a:r>
            <a:endParaRPr lang="en-US" sz="36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pic>
        <p:nvPicPr>
          <p:cNvPr id="7174" name="Picture 6" descr="C:\Users\Nathan\Desktop\AGL Day docs\ANC time 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46175"/>
            <a:ext cx="9064625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Conclusions</a:t>
            </a:r>
            <a:endParaRPr lang="en-US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Air-noise filters must handle variability in noise source: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Distance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Angle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Frequency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</a:rPr>
              <a:t>The post-processing filter is more effective than the</a:t>
            </a:r>
            <a:br>
              <a:rPr lang="en-US" sz="2400" dirty="0" smtClean="0">
                <a:solidFill>
                  <a:sysClr val="windowText" lastClr="000000"/>
                </a:solidFill>
              </a:rPr>
            </a:br>
            <a:r>
              <a:rPr lang="en-US" sz="2400" dirty="0" smtClean="0">
                <a:solidFill>
                  <a:sysClr val="windowText" lastClr="000000"/>
                </a:solidFill>
              </a:rPr>
              <a:t>	real-time filter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Increased computing power and processing time</a:t>
            </a:r>
          </a:p>
        </p:txBody>
      </p:sp>
    </p:spTree>
    <p:extLst>
      <p:ext uri="{BB962C8B-B14F-4D97-AF65-F5344CB8AC3E}">
        <p14:creationId xmlns:p14="http://schemas.microsoft.com/office/powerpoint/2010/main" val="31035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References</a:t>
            </a:r>
            <a:endParaRPr lang="en-US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en-US" sz="1800" dirty="0" err="1">
                <a:solidFill>
                  <a:sysClr val="windowText" lastClr="000000"/>
                </a:solidFill>
              </a:rPr>
              <a:t>Alcudia</a:t>
            </a:r>
            <a:r>
              <a:rPr lang="en-US" sz="1800" dirty="0">
                <a:solidFill>
                  <a:sysClr val="windowText" lastClr="000000"/>
                </a:solidFill>
              </a:rPr>
              <a:t>, A. D., 2009, Microphone and geophone data analysis for noise characterization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	and </a:t>
            </a:r>
            <a:r>
              <a:rPr lang="en-US" sz="1800" dirty="0">
                <a:solidFill>
                  <a:sysClr val="windowText" lastClr="000000"/>
                </a:solidFill>
              </a:rPr>
              <a:t>seismic signal enhancement: </a:t>
            </a:r>
            <a:r>
              <a:rPr lang="en-US" sz="1800" dirty="0" err="1">
                <a:solidFill>
                  <a:sysClr val="windowText" lastClr="000000"/>
                </a:solidFill>
              </a:rPr>
              <a:t>M.Sc</a:t>
            </a:r>
            <a:r>
              <a:rPr lang="en-US" sz="1800" dirty="0">
                <a:solidFill>
                  <a:sysClr val="windowText" lastClr="000000"/>
                </a:solidFill>
              </a:rPr>
              <a:t> thesis, University of Calgary</a:t>
            </a:r>
            <a:r>
              <a:rPr lang="en-US" sz="18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 smtClean="0">
                <a:solidFill>
                  <a:sysClr val="windowText" lastClr="000000"/>
                </a:solidFill>
              </a:rPr>
              <a:t>Bass</a:t>
            </a:r>
            <a:r>
              <a:rPr lang="en-US" sz="1800" dirty="0">
                <a:solidFill>
                  <a:sysClr val="windowText" lastClr="000000"/>
                </a:solidFill>
              </a:rPr>
              <a:t>, H. E, L. N. Bolen, D. Cress, J. </a:t>
            </a:r>
            <a:r>
              <a:rPr lang="en-US" sz="1800" dirty="0" err="1">
                <a:solidFill>
                  <a:sysClr val="windowText" lastClr="000000"/>
                </a:solidFill>
              </a:rPr>
              <a:t>Lundien</a:t>
            </a:r>
            <a:r>
              <a:rPr lang="en-US" sz="1800" dirty="0">
                <a:solidFill>
                  <a:sysClr val="windowText" lastClr="000000"/>
                </a:solidFill>
              </a:rPr>
              <a:t>, and M. </a:t>
            </a:r>
            <a:r>
              <a:rPr lang="en-US" sz="1800" dirty="0" err="1">
                <a:solidFill>
                  <a:sysClr val="windowText" lastClr="000000"/>
                </a:solidFill>
              </a:rPr>
              <a:t>Flohr</a:t>
            </a:r>
            <a:r>
              <a:rPr lang="en-US" sz="1800" dirty="0">
                <a:solidFill>
                  <a:sysClr val="windowText" lastClr="000000"/>
                </a:solidFill>
              </a:rPr>
              <a:t>, 1980, Coupling of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	airborne </a:t>
            </a:r>
            <a:r>
              <a:rPr lang="en-US" sz="1800" dirty="0">
                <a:solidFill>
                  <a:sysClr val="windowText" lastClr="000000"/>
                </a:solidFill>
              </a:rPr>
              <a:t>sound into the earth: Frequency dependence: The Journal of the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	Acoustical </a:t>
            </a:r>
            <a:r>
              <a:rPr lang="en-US" sz="1800" dirty="0">
                <a:solidFill>
                  <a:sysClr val="windowText" lastClr="000000"/>
                </a:solidFill>
              </a:rPr>
              <a:t>Society of America, </a:t>
            </a:r>
            <a:r>
              <a:rPr lang="en-US" sz="1800" b="1" dirty="0">
                <a:solidFill>
                  <a:sysClr val="windowText" lastClr="000000"/>
                </a:solidFill>
              </a:rPr>
              <a:t>67</a:t>
            </a:r>
            <a:r>
              <a:rPr lang="en-US" sz="1800" dirty="0">
                <a:solidFill>
                  <a:sysClr val="windowText" lastClr="000000"/>
                </a:solidFill>
              </a:rPr>
              <a:t>, 1502</a:t>
            </a:r>
            <a:r>
              <a:rPr lang="en-US" sz="18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US" sz="18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</a:rPr>
              <a:t>Press, F., and M. Ewing, 1951, Ground roll coupling to atmospheric compressional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	waves</a:t>
            </a:r>
            <a:r>
              <a:rPr lang="en-US" sz="1800" dirty="0">
                <a:solidFill>
                  <a:sysClr val="windowText" lastClr="000000"/>
                </a:solidFill>
              </a:rPr>
              <a:t>: Geophysics, </a:t>
            </a:r>
            <a:r>
              <a:rPr lang="en-US" sz="1800" b="1" dirty="0">
                <a:solidFill>
                  <a:sysClr val="windowText" lastClr="000000"/>
                </a:solidFill>
              </a:rPr>
              <a:t>16</a:t>
            </a:r>
            <a:r>
              <a:rPr lang="en-US" sz="1800" dirty="0">
                <a:solidFill>
                  <a:sysClr val="windowText" lastClr="000000"/>
                </a:solidFill>
              </a:rPr>
              <a:t>, 416</a:t>
            </a:r>
            <a:r>
              <a:rPr lang="en-US" sz="18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US" sz="18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</a:rPr>
              <a:t>Sabatier, J. M., H. E. Bass, and L. N. Bolen, 1986a, The interaction of airborne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sound 	with </a:t>
            </a:r>
            <a:r>
              <a:rPr lang="en-US" sz="1800" dirty="0">
                <a:solidFill>
                  <a:sysClr val="windowText" lastClr="000000"/>
                </a:solidFill>
              </a:rPr>
              <a:t>the porous ground: The theoretical formulation: The Journal of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the 	Acoustical </a:t>
            </a:r>
            <a:r>
              <a:rPr lang="en-US" sz="1800" dirty="0">
                <a:solidFill>
                  <a:sysClr val="windowText" lastClr="000000"/>
                </a:solidFill>
              </a:rPr>
              <a:t>Society of America,</a:t>
            </a:r>
            <a:r>
              <a:rPr lang="en-US" sz="1800" b="1" dirty="0">
                <a:solidFill>
                  <a:sysClr val="windowText" lastClr="000000"/>
                </a:solidFill>
              </a:rPr>
              <a:t> 79</a:t>
            </a:r>
            <a:r>
              <a:rPr lang="en-US" sz="1800" dirty="0">
                <a:solidFill>
                  <a:sysClr val="windowText" lastClr="000000"/>
                </a:solidFill>
              </a:rPr>
              <a:t>, 1345</a:t>
            </a:r>
            <a:r>
              <a:rPr lang="en-US" sz="18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US" sz="18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</a:rPr>
              <a:t>Sabatier, J. M., H. E. Bass, and L. N. Bolen, 1986b, Acoustically induced seismic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waves</a:t>
            </a:r>
            <a:r>
              <a:rPr lang="en-US" sz="1800" dirty="0">
                <a:solidFill>
                  <a:sysClr val="windowText" lastClr="000000"/>
                </a:solidFill>
              </a:rPr>
              <a:t>: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	The </a:t>
            </a:r>
            <a:r>
              <a:rPr lang="en-US" sz="1800" dirty="0">
                <a:solidFill>
                  <a:sysClr val="windowText" lastClr="000000"/>
                </a:solidFill>
              </a:rPr>
              <a:t>Journal of the Acoustical Society of America,</a:t>
            </a:r>
            <a:r>
              <a:rPr lang="en-US" sz="1800" b="1" dirty="0">
                <a:solidFill>
                  <a:sysClr val="windowText" lastClr="000000"/>
                </a:solidFill>
              </a:rPr>
              <a:t> 80</a:t>
            </a:r>
            <a:r>
              <a:rPr lang="en-US" sz="1800" dirty="0">
                <a:solidFill>
                  <a:sysClr val="windowText" lastClr="000000"/>
                </a:solidFill>
              </a:rPr>
              <a:t>, 646</a:t>
            </a:r>
            <a:r>
              <a:rPr lang="en-US" sz="18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</a:rPr>
              <a:t>Shields, D. F., 2005, Low-frequency wind noise correlation in microphone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arrays: The 	Journal </a:t>
            </a:r>
            <a:r>
              <a:rPr lang="en-US" sz="1800" dirty="0">
                <a:solidFill>
                  <a:sysClr val="windowText" lastClr="000000"/>
                </a:solidFill>
              </a:rPr>
              <a:t>of the Acoustical Society of America, </a:t>
            </a:r>
            <a:r>
              <a:rPr lang="en-US" sz="1800" b="1" dirty="0">
                <a:solidFill>
                  <a:sysClr val="windowText" lastClr="000000"/>
                </a:solidFill>
              </a:rPr>
              <a:t>117</a:t>
            </a:r>
            <a:r>
              <a:rPr lang="en-US" sz="1800" dirty="0">
                <a:solidFill>
                  <a:sysClr val="windowText" lastClr="000000"/>
                </a:solidFill>
              </a:rPr>
              <a:t>, 3489.</a:t>
            </a:r>
            <a:endParaRPr lang="en-US" sz="18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 smtClean="0"/>
              <a:t> </a:t>
            </a:r>
            <a:endParaRPr lang="en-US" sz="18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</a:rPr>
              <a:t>Photo credits:  Alfred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Borchard</a:t>
            </a:r>
            <a:r>
              <a:rPr lang="en-US" sz="1800" dirty="0">
                <a:solidFill>
                  <a:sysClr val="windowText" lastClr="000000"/>
                </a:solidFill>
              </a:rPr>
              <a:t>,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W.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Beate</a:t>
            </a:r>
            <a:r>
              <a:rPr lang="en-US" sz="1800" dirty="0" smtClean="0">
                <a:solidFill>
                  <a:sysClr val="windowText" lastClr="000000"/>
                </a:solidFill>
              </a:rPr>
              <a:t>,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István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Benedek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What is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air-noise?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Near </a:t>
            </a:r>
            <a:r>
              <a:rPr lang="en-US" sz="1800" dirty="0">
                <a:solidFill>
                  <a:sysClr val="windowText" lastClr="000000"/>
                </a:solidFill>
              </a:rPr>
              <a:t>surface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model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Ground-to-air conversion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</a:rPr>
              <a:t>How </a:t>
            </a:r>
            <a:r>
              <a:rPr lang="en-US" sz="2400" dirty="0">
                <a:solidFill>
                  <a:sysClr val="windowText" lastClr="000000"/>
                </a:solidFill>
              </a:rPr>
              <a:t>does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air-noise </a:t>
            </a:r>
            <a:r>
              <a:rPr lang="en-US" sz="2400" dirty="0">
                <a:solidFill>
                  <a:sysClr val="windowText" lastClr="000000"/>
                </a:solidFill>
              </a:rPr>
              <a:t>affect a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geophone?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Distance dependency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Angular dependency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Frequency </a:t>
            </a:r>
            <a:r>
              <a:rPr lang="en-US" sz="1800" dirty="0">
                <a:solidFill>
                  <a:sysClr val="windowText" lastClr="000000"/>
                </a:solidFill>
              </a:rPr>
              <a:t>dependency</a:t>
            </a:r>
          </a:p>
          <a:p>
            <a:r>
              <a:rPr lang="en-US" sz="2200" dirty="0" smtClean="0">
                <a:solidFill>
                  <a:sysClr val="windowText" lastClr="000000"/>
                </a:solidFill>
              </a:rPr>
              <a:t>Filter </a:t>
            </a:r>
            <a:r>
              <a:rPr lang="en-US" sz="2200" dirty="0" smtClean="0">
                <a:solidFill>
                  <a:sysClr val="windowText" lastClr="000000"/>
                </a:solidFill>
              </a:rPr>
              <a:t>methods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Previous work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Real-time filter</a:t>
            </a:r>
          </a:p>
          <a:p>
            <a:pPr lvl="1"/>
            <a:r>
              <a:rPr lang="en-US" sz="1800" dirty="0" smtClean="0">
                <a:solidFill>
                  <a:sysClr val="windowText" lastClr="000000"/>
                </a:solidFill>
              </a:rPr>
              <a:t>Post-processing filter</a:t>
            </a:r>
            <a:endParaRPr lang="en-US" sz="1800" dirty="0">
              <a:solidFill>
                <a:sysClr val="windowText" lastClr="000000"/>
              </a:solidFill>
            </a:endParaRPr>
          </a:p>
          <a:p>
            <a:pPr lvl="1"/>
            <a:r>
              <a:rPr lang="en-US" sz="1800" dirty="0">
                <a:solidFill>
                  <a:sysClr val="windowText" lastClr="000000"/>
                </a:solidFill>
              </a:rPr>
              <a:t>Filter results on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lab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data</a:t>
            </a:r>
          </a:p>
          <a:p>
            <a:r>
              <a:rPr lang="en-US" sz="2200" dirty="0" smtClean="0">
                <a:solidFill>
                  <a:sysClr val="windowText" lastClr="000000"/>
                </a:solidFill>
              </a:rPr>
              <a:t>Conclusions</a:t>
            </a:r>
            <a:endParaRPr lang="en-US" sz="22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Hardware design</a:t>
            </a:r>
            <a:endParaRPr lang="en-US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800" dirty="0">
              <a:solidFill>
                <a:schemeClr val="lt1"/>
              </a:solidFill>
            </a:endParaRPr>
          </a:p>
          <a:p>
            <a:pPr marL="0" algn="ctr"/>
            <a:endParaRPr lang="en-US" sz="1800" dirty="0">
              <a:solidFill>
                <a:schemeClr val="lt1"/>
              </a:solidFill>
            </a:endParaRPr>
          </a:p>
        </p:txBody>
      </p:sp>
      <p:pic>
        <p:nvPicPr>
          <p:cNvPr id="8197" name="Picture 5" descr="C:\Users\Nathan\Desktop\AGL Day docs\hardware coll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520825"/>
            <a:ext cx="8154988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1812" y="6019800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(Shields, 2005)</a:t>
            </a:r>
          </a:p>
        </p:txBody>
      </p:sp>
    </p:spTree>
    <p:extLst>
      <p:ext uri="{BB962C8B-B14F-4D97-AF65-F5344CB8AC3E}">
        <p14:creationId xmlns:p14="http://schemas.microsoft.com/office/powerpoint/2010/main" val="3610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1219200"/>
            <a:ext cx="8610601" cy="5094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ir-noise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: 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foundation</a:t>
            </a:r>
            <a:endParaRPr lang="en-US" sz="36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2066230"/>
                <a:ext cx="2895601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Atmosphere</a:t>
                </a:r>
                <a:endParaRPr lang="en-US" dirty="0"/>
              </a:p>
              <a:p>
                <a:pPr algn="r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dirty="0" smtClean="0"/>
                  <a:t>Topsoil (weathering layer)</a:t>
                </a:r>
              </a:p>
              <a:p>
                <a:pPr algn="r"/>
                <a:r>
                  <a:rPr lang="en-US" dirty="0" smtClean="0"/>
                  <a:t>(</a:t>
                </a:r>
                <a:r>
                  <a:rPr lang="en-US" dirty="0" err="1" smtClean="0"/>
                  <a:t>poroelastic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Unconsolidated sediment</a:t>
                </a:r>
              </a:p>
              <a:p>
                <a:pPr algn="r"/>
                <a:r>
                  <a:rPr lang="en-US" dirty="0" smtClean="0"/>
                  <a:t>(</a:t>
                </a:r>
                <a:r>
                  <a:rPr lang="en-US" dirty="0" err="1" smtClean="0"/>
                  <a:t>poroelastic</a:t>
                </a:r>
                <a:r>
                  <a:rPr lang="en-US" dirty="0" smtClean="0"/>
                  <a:t>)</a:t>
                </a:r>
              </a:p>
              <a:p>
                <a:pPr algn="r"/>
                <a:endParaRPr lang="en-US" dirty="0" smtClean="0"/>
              </a:p>
              <a:p>
                <a:endParaRPr lang="en-US" sz="2600" dirty="0"/>
              </a:p>
              <a:p>
                <a:r>
                  <a:rPr lang="en-US" dirty="0" smtClean="0"/>
                  <a:t>Compacted sediment</a:t>
                </a:r>
              </a:p>
              <a:p>
                <a:pPr algn="r"/>
                <a:r>
                  <a:rPr lang="en-US" dirty="0" smtClean="0"/>
                  <a:t>(effectively non-porous)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066230"/>
                <a:ext cx="2895601" cy="3939540"/>
              </a:xfrm>
              <a:prstGeom prst="rect">
                <a:avLst/>
              </a:prstGeom>
              <a:blipFill rotWithShape="1">
                <a:blip r:embed="rId2"/>
                <a:stretch>
                  <a:fillRect l="-1895" t="-774" r="-1684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5638801" y="1337411"/>
            <a:ext cx="417404" cy="18206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638800" y="3158067"/>
            <a:ext cx="417403" cy="62293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638800" y="3780998"/>
            <a:ext cx="417403" cy="106563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5638800" y="4846637"/>
            <a:ext cx="417403" cy="13744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1181" y="1331593"/>
            <a:ext cx="263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Near surface model</a:t>
            </a:r>
            <a:endParaRPr lang="en-US" sz="2400" dirty="0"/>
          </a:p>
        </p:txBody>
      </p:sp>
      <p:pic>
        <p:nvPicPr>
          <p:cNvPr id="1033" name="Picture 9" descr="C:\Users\Nathan\Desktop\AGL Day docs\Horz+geop+m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25880"/>
            <a:ext cx="518160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1219200"/>
            <a:ext cx="8610601" cy="5094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Ground-to-air conversion</a:t>
            </a:r>
          </a:p>
        </p:txBody>
      </p:sp>
      <p:pic>
        <p:nvPicPr>
          <p:cNvPr id="1033" name="Picture 9" descr="C:\Users\Nathan\Desktop\AGL Day docs\Horz+geop+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25880"/>
            <a:ext cx="518160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524000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travel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86000" y="25908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Nathan\AppData\Local\Microsoft\Windows\Temporary Internet Files\Content.IE5\2HBM3DA9\MC9000786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30" y="2302669"/>
            <a:ext cx="1177750" cy="8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1219200"/>
            <a:ext cx="8610601" cy="5094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Ground-to-air conversion</a:t>
            </a:r>
          </a:p>
        </p:txBody>
      </p:sp>
      <p:pic>
        <p:nvPicPr>
          <p:cNvPr id="1033" name="Picture 9" descr="C:\Users\Nathan\Desktop\AGL Day docs\Horz+geop+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25880"/>
            <a:ext cx="518160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999" y="2286000"/>
            <a:ext cx="198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transmission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67000" y="2286000"/>
            <a:ext cx="2926080" cy="2514600"/>
            <a:chOff x="2667000" y="2286000"/>
            <a:chExt cx="2926080" cy="2514600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4191000" y="3276600"/>
              <a:ext cx="914400" cy="1524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67000" y="3200400"/>
              <a:ext cx="292608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3276600" y="2590800"/>
              <a:ext cx="863866" cy="533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165732" y="2286000"/>
              <a:ext cx="25268" cy="2133600"/>
            </a:xfrm>
            <a:prstGeom prst="line">
              <a:avLst/>
            </a:prstGeom>
            <a:ln w="28575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715000" y="1524000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Direct travel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013" y="5705390"/>
            <a:ext cx="18440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(Bass et al., 1980)</a:t>
            </a:r>
          </a:p>
          <a:p>
            <a:r>
              <a:rPr lang="en-US" sz="1400" dirty="0"/>
              <a:t>(Sabatier et al., 1986a)</a:t>
            </a:r>
          </a:p>
        </p:txBody>
      </p:sp>
    </p:spTree>
    <p:extLst>
      <p:ext uri="{BB962C8B-B14F-4D97-AF65-F5344CB8AC3E}">
        <p14:creationId xmlns:p14="http://schemas.microsoft.com/office/powerpoint/2010/main" val="10377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799" y="1219200"/>
            <a:ext cx="8610601" cy="5094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Ground-to-air conversion</a:t>
            </a:r>
          </a:p>
        </p:txBody>
      </p:sp>
      <p:pic>
        <p:nvPicPr>
          <p:cNvPr id="1033" name="Picture 9" descr="C:\Users\Nathan\Desktop\AGL Day docs\Horz+geop+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25880"/>
            <a:ext cx="518160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667000" y="2438400"/>
            <a:ext cx="2646680" cy="2743200"/>
            <a:chOff x="2667000" y="2438400"/>
            <a:chExt cx="2646680" cy="2743200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4610100" y="2731700"/>
              <a:ext cx="703580" cy="1687900"/>
              <a:chOff x="3886200" y="2438400"/>
              <a:chExt cx="1143000" cy="1752600"/>
            </a:xfrm>
          </p:grpSpPr>
          <p:sp>
            <p:nvSpPr>
              <p:cNvPr id="21" name="Curved Right Arrow 20"/>
              <p:cNvSpPr/>
              <p:nvPr/>
            </p:nvSpPr>
            <p:spPr>
              <a:xfrm>
                <a:off x="3886200" y="2514600"/>
                <a:ext cx="533400" cy="1676400"/>
              </a:xfrm>
              <a:prstGeom prst="curvedRightArrow">
                <a:avLst>
                  <a:gd name="adj1" fmla="val 15323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Right Arrow 21"/>
              <p:cNvSpPr/>
              <p:nvPr/>
            </p:nvSpPr>
            <p:spPr>
              <a:xfrm flipH="1" flipV="1">
                <a:off x="4495800" y="2438400"/>
                <a:ext cx="533400" cy="1684867"/>
              </a:xfrm>
              <a:prstGeom prst="curvedRightArrow">
                <a:avLst>
                  <a:gd name="adj1" fmla="val 15323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3886200" y="2731700"/>
              <a:ext cx="681990" cy="2068900"/>
              <a:chOff x="3886200" y="2438400"/>
              <a:chExt cx="1143000" cy="1752600"/>
            </a:xfrm>
          </p:grpSpPr>
          <p:sp>
            <p:nvSpPr>
              <p:cNvPr id="18" name="Curved Right Arrow 17"/>
              <p:cNvSpPr/>
              <p:nvPr/>
            </p:nvSpPr>
            <p:spPr>
              <a:xfrm>
                <a:off x="3886200" y="2514600"/>
                <a:ext cx="533400" cy="1676400"/>
              </a:xfrm>
              <a:prstGeom prst="curvedRightArrow">
                <a:avLst>
                  <a:gd name="adj1" fmla="val 15323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rved Right Arrow 19"/>
              <p:cNvSpPr/>
              <p:nvPr/>
            </p:nvSpPr>
            <p:spPr>
              <a:xfrm flipH="1" flipV="1">
                <a:off x="4495800" y="2438400"/>
                <a:ext cx="533400" cy="1684867"/>
              </a:xfrm>
              <a:prstGeom prst="curvedRightArrow">
                <a:avLst>
                  <a:gd name="adj1" fmla="val 15323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H="1">
              <a:off x="3200400" y="2719640"/>
              <a:ext cx="609600" cy="2461960"/>
              <a:chOff x="3886200" y="2438400"/>
              <a:chExt cx="1143000" cy="1752600"/>
            </a:xfrm>
          </p:grpSpPr>
          <p:sp>
            <p:nvSpPr>
              <p:cNvPr id="16" name="Curved Right Arrow 15"/>
              <p:cNvSpPr/>
              <p:nvPr/>
            </p:nvSpPr>
            <p:spPr>
              <a:xfrm>
                <a:off x="3886200" y="2514600"/>
                <a:ext cx="533400" cy="1676400"/>
              </a:xfrm>
              <a:prstGeom prst="curvedRightArrow">
                <a:avLst>
                  <a:gd name="adj1" fmla="val 15323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rved Right Arrow 16"/>
              <p:cNvSpPr/>
              <p:nvPr/>
            </p:nvSpPr>
            <p:spPr>
              <a:xfrm flipH="1" flipV="1">
                <a:off x="4495800" y="2438400"/>
                <a:ext cx="533400" cy="1684867"/>
              </a:xfrm>
              <a:prstGeom prst="curvedRightArrow">
                <a:avLst>
                  <a:gd name="adj1" fmla="val 15323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" name="Curved Connector 14"/>
            <p:cNvCxnSpPr>
              <a:stCxn id="20" idx="2"/>
            </p:cNvCxnSpPr>
            <p:nvPr/>
          </p:nvCxnSpPr>
          <p:spPr>
            <a:xfrm flipH="1" flipV="1">
              <a:off x="2667000" y="2438400"/>
              <a:ext cx="1537462" cy="372865"/>
            </a:xfrm>
            <a:prstGeom prst="curvedConnector3">
              <a:avLst>
                <a:gd name="adj1" fmla="val 1652"/>
              </a:avLst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714999" y="2286000"/>
            <a:ext cx="198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Direct transmission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1524000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Direct travel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3124200"/>
            <a:ext cx="23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roll conversion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11480" y="5913316"/>
            <a:ext cx="192059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(Press and Ewing, 1951)</a:t>
            </a:r>
          </a:p>
        </p:txBody>
      </p:sp>
    </p:spTree>
    <p:extLst>
      <p:ext uri="{BB962C8B-B14F-4D97-AF65-F5344CB8AC3E}">
        <p14:creationId xmlns:p14="http://schemas.microsoft.com/office/powerpoint/2010/main" val="28444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1219200"/>
            <a:ext cx="8610601" cy="5094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Ground-to-air conversion</a:t>
            </a:r>
          </a:p>
        </p:txBody>
      </p:sp>
      <p:pic>
        <p:nvPicPr>
          <p:cNvPr id="1033" name="Picture 9" descr="C:\Users\Nathan\Desktop\AGL Day docs\Horz+geop+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25880"/>
            <a:ext cx="518160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43200" y="2716588"/>
            <a:ext cx="2413000" cy="1322012"/>
            <a:chOff x="2743200" y="2716588"/>
            <a:chExt cx="2413000" cy="132201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4610100" y="4038600"/>
              <a:ext cx="5461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915833" y="4038600"/>
              <a:ext cx="533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0800000">
              <a:off x="2743200" y="2716588"/>
              <a:ext cx="1828800" cy="1322012"/>
            </a:xfrm>
            <a:prstGeom prst="curvedConnector3">
              <a:avLst>
                <a:gd name="adj1" fmla="val 1852"/>
              </a:avLst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714999" y="2286000"/>
            <a:ext cx="198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Direct transmission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1524000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Direct travel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3124200"/>
            <a:ext cx="23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Ground roll conversion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4038600"/>
            <a:ext cx="22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wave conversion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1480" y="5912366"/>
            <a:ext cx="184435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(Sabatier et al., 1986b)</a:t>
            </a:r>
          </a:p>
        </p:txBody>
      </p:sp>
    </p:spTree>
    <p:extLst>
      <p:ext uri="{BB962C8B-B14F-4D97-AF65-F5344CB8AC3E}">
        <p14:creationId xmlns:p14="http://schemas.microsoft.com/office/powerpoint/2010/main" val="40885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19218" y="1143000"/>
            <a:ext cx="8915397" cy="69746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9216" y="1839853"/>
            <a:ext cx="8915399" cy="471334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Air-noise </a:t>
            </a:r>
            <a:r>
              <a:rPr lang="en-US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C00000">
                      <a:alpha val="30000"/>
                    </a:srgbClr>
                  </a:glow>
                </a:effectLst>
              </a:rPr>
              <a:t>and geophones</a:t>
            </a:r>
            <a:endParaRPr lang="en-US" sz="36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C00000">
                    <a:alpha val="30000"/>
                  </a:srgbClr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3998" y="1260901"/>
            <a:ext cx="280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relationship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8600" y="5334000"/>
                <a:ext cx="42340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Air wave decays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Geologic events decay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(Air-ground interaction)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0"/>
                <a:ext cx="4234016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009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4633931" y="5276671"/>
                <a:ext cx="43576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Air wave decays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1.3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Sound pressure in a half-space</a:t>
                </a:r>
                <a:br>
                  <a:rPr lang="en-US" dirty="0" smtClean="0"/>
                </a:br>
                <a:r>
                  <a:rPr lang="en-US" dirty="0" smtClean="0"/>
                  <a:t>	decays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1/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(interaction with </a:t>
                </a:r>
                <a:r>
                  <a:rPr lang="en-US" dirty="0" smtClean="0"/>
                  <a:t>tree line?)</a:t>
                </a:r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931" y="5276671"/>
                <a:ext cx="435766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83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 descr="C:\Users\Nathan\Desktop\AGL Day docs\Vert geo dec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1905000"/>
            <a:ext cx="45164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19" idx="0"/>
            <a:endCxn id="19" idx="2"/>
          </p:cNvCxnSpPr>
          <p:nvPr/>
        </p:nvCxnSpPr>
        <p:spPr>
          <a:xfrm>
            <a:off x="4576916" y="1839853"/>
            <a:ext cx="0" cy="4713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13" descr="C:\Users\Nathan\Desktop\AGL Day docs\mic dec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1905000"/>
            <a:ext cx="4430713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540</Words>
  <Application>Microsoft Office PowerPoint</Application>
  <PresentationFormat>On-screen Show (4:3)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Microphone suppression of air-blast noise on geophones</vt:lpstr>
      <vt:lpstr>OUTLINE</vt:lpstr>
      <vt:lpstr>Hardware design</vt:lpstr>
      <vt:lpstr>Air-noise: foundation</vt:lpstr>
      <vt:lpstr>Ground-to-air conversion</vt:lpstr>
      <vt:lpstr>Ground-to-air conversion</vt:lpstr>
      <vt:lpstr>Ground-to-air conversion</vt:lpstr>
      <vt:lpstr>Ground-to-air conversion</vt:lpstr>
      <vt:lpstr>Air-noise and geophones</vt:lpstr>
      <vt:lpstr>Air-noise and geophones</vt:lpstr>
      <vt:lpstr>Air-noise and geophones</vt:lpstr>
      <vt:lpstr>Air-noise and geophones</vt:lpstr>
      <vt:lpstr>Filter methods: previous work</vt:lpstr>
      <vt:lpstr>Filter method: real-time</vt:lpstr>
      <vt:lpstr>Filter method: post-processing</vt:lpstr>
      <vt:lpstr>Filter methods: results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Microphone suppression of air-blast noise on geophones</dc:title>
  <dc:creator>Nathan</dc:creator>
  <cp:lastModifiedBy>Nathan</cp:lastModifiedBy>
  <cp:revision>65</cp:revision>
  <dcterms:created xsi:type="dcterms:W3CDTF">2012-04-30T20:31:29Z</dcterms:created>
  <dcterms:modified xsi:type="dcterms:W3CDTF">2012-05-01T23:48:35Z</dcterms:modified>
</cp:coreProperties>
</file>